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6" r:id="rId3"/>
    <p:sldId id="259" r:id="rId4"/>
    <p:sldId id="261" r:id="rId5"/>
    <p:sldId id="260" r:id="rId6"/>
    <p:sldId id="262" r:id="rId7"/>
    <p:sldId id="263" r:id="rId8"/>
    <p:sldId id="266" r:id="rId9"/>
    <p:sldId id="267" r:id="rId10"/>
    <p:sldId id="264" r:id="rId11"/>
    <p:sldId id="269" r:id="rId12"/>
    <p:sldId id="298" r:id="rId13"/>
    <p:sldId id="297" r:id="rId14"/>
    <p:sldId id="299" r:id="rId15"/>
    <p:sldId id="300" r:id="rId16"/>
    <p:sldId id="301" r:id="rId17"/>
    <p:sldId id="303" r:id="rId18"/>
    <p:sldId id="304" r:id="rId19"/>
    <p:sldId id="302" r:id="rId20"/>
    <p:sldId id="307" r:id="rId21"/>
    <p:sldId id="306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8345E"/>
    <a:srgbClr val="2E7DBE"/>
    <a:srgbClr val="122C4F"/>
    <a:srgbClr val="3180C2"/>
    <a:srgbClr val="2B67A5"/>
    <a:srgbClr val="307FC1"/>
    <a:srgbClr val="27518C"/>
    <a:srgbClr val="1D4173"/>
    <a:srgbClr val="224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4" autoAdjust="0"/>
    <p:restoredTop sz="95006" autoAdjust="0"/>
  </p:normalViewPr>
  <p:slideViewPr>
    <p:cSldViewPr snapToGrid="0">
      <p:cViewPr varScale="1">
        <p:scale>
          <a:sx n="98" d="100"/>
          <a:sy n="98" d="100"/>
        </p:scale>
        <p:origin x="7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8B6-4398-A50B-C1E3CC541C8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B6-4398-A50B-C1E3CC541C89}"/>
              </c:ext>
            </c:extLst>
          </c:dPt>
          <c:dLbls>
            <c:delete val="1"/>
          </c:dLbls>
          <c:cat>
            <c:strRef>
              <c:f>Sheet1!$A$4:$A$5</c:f>
              <c:strCache>
                <c:ptCount val="2"/>
                <c:pt idx="0">
                  <c:v>2nd Qtr</c:v>
                </c:pt>
                <c:pt idx="1">
                  <c:v>1st Qtr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B6-4398-A50B-C1E3CC541C8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6B-4391-B650-98787EC43281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6B-4391-B650-98787EC4328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6B-4391-B650-98787EC43281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6B-4391-B650-98787EC4328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6B-4391-B650-98787EC4328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2"/>
                <c:pt idx="0">
                  <c:v>2nd Qtr</c:v>
                </c:pt>
                <c:pt idx="1">
                  <c:v>1st Qtr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6B-4391-B650-98787EC4328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462-4ED7-B85D-D6D26006563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462-4ED7-B85D-D6D26006563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462-4ED7-B85D-D6D26006563B}"/>
              </c:ext>
            </c:extLst>
          </c:dPt>
          <c:dLbls>
            <c:delete val="1"/>
          </c:dLbls>
          <c:cat>
            <c:strRef>
              <c:f>Sheet1!$A$3:$A$5</c:f>
              <c:strCache>
                <c:ptCount val="2"/>
                <c:pt idx="0">
                  <c:v>2nd Qtr</c:v>
                </c:pt>
                <c:pt idx="1">
                  <c:v>1st Qtr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62-4ED7-B85D-D6D26006563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0FA72-58E0-4C0F-A0D7-91634523C329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3B399-CFD2-4A1D-985F-7AAC7C3AA83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1711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5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5046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6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1694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9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32314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11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7498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13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5065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18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22680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19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047579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20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15308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21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41175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4E42-136F-DA4D-2BDA-EB6E75881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B92B7-DFA1-9D54-52C3-3DB36E69B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8F36-5A57-88B5-5751-A886052E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9D3C2-1F8C-BD6A-A9F9-284C27F9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A4A38-E626-CE63-0CD9-344D0520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223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8134-B637-82DF-1DAE-91C37A6B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2071C-D5C9-9263-32E9-664599F77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BCE5C-D909-2470-BF72-FCEB72CD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F48F-61FD-18CF-E734-2CBC2AF2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113C8-B14C-725B-3704-EA031E03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739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DF7F8-A11F-941E-76E6-8B2F2C964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7B05E-0E03-CB65-22DB-3CAC6D0FD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5C762-2059-C266-6B9E-F7E41BD4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4FDD2-F036-FB8C-2E6F-AF2311B3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F28AE-46EC-924C-D868-DF2F9169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6226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CE62-43A4-C857-38CD-27F2D793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4C6AF-261C-F885-E773-6C26FF626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4F225-FA14-F3BC-E8CD-AEEB6E32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F89C2-76B4-B748-AEA1-F02AE374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454BD-6C42-ABD9-93B5-031EA5E9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32980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90FB-D193-0BE9-CAE4-A80E8C90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5CE76-BA50-A7E0-B34B-6C30FCC08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70074-4415-0971-8D67-CBA68B197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B86AF-0D95-0EE6-6A65-8D267247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13CBA-26C5-D477-472F-BCA4A880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03147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1335-5D03-1DA6-E8D3-02E581F6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9233B-2E83-9285-44F0-211C1F80F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C8E4D-51DD-0A7D-4560-FD0A68C18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789E2-27ED-F21F-D58F-C5726ABF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9D025-76D6-3450-60BC-196FC9DE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55D42-CC95-477B-B58E-513F1875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811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794D-6552-C123-A550-07D09B8C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FC73E-36F1-C96A-4C8F-3A5E7C0D9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62586-E4AD-8141-D6BC-E348AF320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2D646-A540-CB26-1158-2D52FFDBA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903FC-930F-C9C9-4058-5564D2353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49F1F-8A71-E1CE-753B-D33A17EA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E7C91-A1F2-B039-421F-41FAC23D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5C374-E111-0EAF-93AA-1950E9FA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5853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2CA8-89BE-2C66-B671-BA65AB51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969FF-D9B7-E83C-4F1A-B7786A1C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84453-F4AA-D30A-7B9A-9BFDCF6E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6E804-1213-1857-500F-CA609050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1054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A94E6-851E-9010-C859-884E2767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EFB2C-DACB-A28F-FEF0-7A32B168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123E7-75C1-97DC-9C0A-3F1B6FA9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09749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E411-1561-CE5E-6893-7A621A55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7CA3F-63EC-0E29-024C-5B63AF74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F8850-20AC-4112-0277-96A99356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2381F-1750-3B4E-5DE5-095B9B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97E05-C986-5E49-96E9-890BA08C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BE816-2F31-8A21-414E-558920B6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46189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78CB-2CB4-7863-C766-D1EACF80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124A0-D746-2E8C-DD5B-06BCF3602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2AD15-E0E6-CDFE-D2B7-752FA72B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07FFF-8D08-707E-D1C5-8112277F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7A6A9-CD50-9DE9-2767-A258820F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096B4-66FB-144A-3455-9B7430A3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199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3A77BC-0C6E-344D-8DCE-E6DB3C05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0B7A2-710A-F92D-1C8A-DD0701A68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B807-4D96-85B8-2080-72AB33734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C2563-2BE0-4DBA-BE30-B173505C28B6}" type="datetimeFigureOut">
              <a:rPr lang="sr-Cyrl-RS" smtClean="0"/>
              <a:t>11.09.2024.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6C7B-BE0E-7C16-6194-B092A99ED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7663D-D3EF-F4D0-0F07-2C28ACF90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4425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chart" Target="../charts/chart1.xml"/><Relationship Id="rId7" Type="http://schemas.openxmlformats.org/officeDocument/2006/relationships/image" Target="../media/image54.svg"/><Relationship Id="rId12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chart" Target="../charts/chart3.xml"/><Relationship Id="rId10" Type="http://schemas.openxmlformats.org/officeDocument/2006/relationships/image" Target="../media/image57.png"/><Relationship Id="rId4" Type="http://schemas.openxmlformats.org/officeDocument/2006/relationships/chart" Target="../charts/chart2.xml"/><Relationship Id="rId9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pametnoibezbedno.gov.rs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www.hyperdynesoftware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2.pn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white background with dots&#10;&#10;Description automatically generated">
            <a:extLst>
              <a:ext uri="{FF2B5EF4-FFF2-40B4-BE49-F238E27FC236}">
                <a16:creationId xmlns:a16="http://schemas.microsoft.com/office/drawing/2014/main" id="{65F81BB6-979C-7A3B-9747-F2C842EDC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60663-42A8-4410-9C16-9F13D1490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77" y="576113"/>
            <a:ext cx="4992245" cy="4051676"/>
          </a:xfrm>
          <a:prstGeom prst="rect">
            <a:avLst/>
          </a:prstGeom>
          <a:effectLst>
            <a:glow rad="1016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700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607912-ABC1-4996-B8A2-3E031F04E310}"/>
              </a:ext>
            </a:extLst>
          </p:cNvPr>
          <p:cNvSpPr txBox="1"/>
          <p:nvPr/>
        </p:nvSpPr>
        <p:spPr>
          <a:xfrm>
            <a:off x="581892" y="269270"/>
            <a:ext cx="7586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ВРШЊАЧКО НАСИЉЕ </a:t>
            </a:r>
            <a:r>
              <a:rPr lang="sr-Latn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- </a:t>
            </a:r>
            <a:r>
              <a:rPr lang="sr-Latn-R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Cyberbulling</a:t>
            </a:r>
            <a:endParaRPr lang="sr-Cyrl-RS" sz="28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9632A-535F-48A2-9D72-DB5CA0D1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238" y="1122360"/>
            <a:ext cx="4692073" cy="30240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95D9A-6325-4964-AB11-E451EAB9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78" y="3752133"/>
            <a:ext cx="4336974" cy="2591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5E3528-D149-4ECE-9E55-0527BDE6932C}"/>
              </a:ext>
            </a:extLst>
          </p:cNvPr>
          <p:cNvSpPr txBox="1"/>
          <p:nvPr/>
        </p:nvSpPr>
        <p:spPr>
          <a:xfrm>
            <a:off x="581893" y="878522"/>
            <a:ext cx="6076370" cy="2814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УВРЕД</a:t>
            </a:r>
            <a:r>
              <a:rPr lang="sr-Cyrl-RS" sz="2000" dirty="0">
                <a:latin typeface="Arial Black" panose="020B0A04020102020204" pitchFamily="34" charset="0"/>
                <a:cs typeface="Arial" panose="020B0604020202020204" pitchFamily="34" charset="0"/>
              </a:rPr>
              <a:t>Љ</a:t>
            </a: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ИВИ ТЕКСТОВИ И ИМЕЈЛОВИ
УВРЕДЉИВЕ ПОРУКЕ, СЛИКЕ ИЛИ ВИДЕО МАТЕРИЈАЛ
ИМИТИРАЊЕ, ИСКЉУЧИВАЊЕ</a:t>
            </a:r>
            <a:b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  <a:cs typeface="Arial" panose="020B0604020202020204" pitchFamily="34" charset="0"/>
              </a:rPr>
              <a:t>ПОНИЖАВАЊЕ ОНЛАЈН
ОГОВАРАЊЕ</a:t>
            </a:r>
            <a:endParaRPr lang="en-US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orizontal Scroll 2">
            <a:extLst>
              <a:ext uri="{FF2B5EF4-FFF2-40B4-BE49-F238E27FC236}">
                <a16:creationId xmlns:a16="http://schemas.microsoft.com/office/drawing/2014/main" id="{70F5212C-63D5-43ED-B7F2-40A2C9878313}"/>
              </a:ext>
            </a:extLst>
          </p:cNvPr>
          <p:cNvSpPr/>
          <p:nvPr/>
        </p:nvSpPr>
        <p:spPr>
          <a:xfrm>
            <a:off x="5683046" y="4073372"/>
            <a:ext cx="6302477" cy="2270160"/>
          </a:xfrm>
          <a:prstGeom prst="horizontalScroll">
            <a:avLst>
              <a:gd name="adj" fmla="val 15734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  <a:t>Истраживања показују да је једно од петоро деце узраста од 8 до 17 година у току прошле године било мета</a:t>
            </a:r>
            <a:br>
              <a:rPr lang="ru-RU" sz="2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sr-Latn-RS" sz="2800" dirty="0">
                <a:solidFill>
                  <a:schemeClr val="tx1"/>
                </a:solidFill>
                <a:latin typeface="Arial Black" panose="020B0A04020102020204" pitchFamily="34" charset="0"/>
              </a:rPr>
              <a:t>CYBERBULLYING-a</a:t>
            </a: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20FF15-DFB5-411B-A65C-7BCE19EB6DE3}"/>
              </a:ext>
            </a:extLst>
          </p:cNvPr>
          <p:cNvSpPr/>
          <p:nvPr/>
        </p:nvSpPr>
        <p:spPr>
          <a:xfrm>
            <a:off x="957778" y="3752133"/>
            <a:ext cx="4325999" cy="25913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ADD206-50EB-4F6C-83F4-C9A52B4EF234}"/>
              </a:ext>
            </a:extLst>
          </p:cNvPr>
          <p:cNvSpPr/>
          <p:nvPr/>
        </p:nvSpPr>
        <p:spPr>
          <a:xfrm>
            <a:off x="6613238" y="1109337"/>
            <a:ext cx="4692073" cy="30500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783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B83F11-FE30-453D-B268-71FEB3B59889}"/>
              </a:ext>
            </a:extLst>
          </p:cNvPr>
          <p:cNvSpPr txBox="1"/>
          <p:nvPr/>
        </p:nvSpPr>
        <p:spPr>
          <a:xfrm>
            <a:off x="548071" y="310454"/>
            <a:ext cx="5928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dirty="0">
                <a:ln w="31750" cap="rnd" cmpd="sng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ИГРЕ ИЗАЗОВА</a:t>
            </a:r>
            <a:r>
              <a:rPr lang="sr-Latn-RS" sz="2800" dirty="0">
                <a:ln w="31750" cap="rnd" cmpd="sng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- </a:t>
            </a:r>
            <a:r>
              <a:rPr lang="en-US" sz="2800" b="1" dirty="0">
                <a:ln w="0" cap="rnd" cmpd="sng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Challenge</a:t>
            </a:r>
            <a:endParaRPr lang="sr-Cyrl-RS" sz="2800" dirty="0">
              <a:ln w="0" cap="rnd" cmpd="sng">
                <a:noFill/>
              </a:ln>
              <a:solidFill>
                <a:srgbClr val="FFFF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5FC9B2-F6E8-4DD7-98B8-506C5E33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94" y="3371337"/>
            <a:ext cx="4186266" cy="26612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49ACBAA-FF49-49AB-AEC1-15E3A8E2DED9}"/>
              </a:ext>
            </a:extLst>
          </p:cNvPr>
          <p:cNvSpPr/>
          <p:nvPr/>
        </p:nvSpPr>
        <p:spPr>
          <a:xfrm>
            <a:off x="6816794" y="3358705"/>
            <a:ext cx="4186266" cy="26612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21DF10-7ED3-4D99-82BE-84CAF56CBC34}"/>
              </a:ext>
            </a:extLst>
          </p:cNvPr>
          <p:cNvGrpSpPr/>
          <p:nvPr/>
        </p:nvGrpSpPr>
        <p:grpSpPr>
          <a:xfrm>
            <a:off x="663366" y="877442"/>
            <a:ext cx="4191405" cy="2689518"/>
            <a:chOff x="6096000" y="1738128"/>
            <a:chExt cx="3452108" cy="22151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E8EEAF-E1AA-4200-AF43-A8082DCC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738128"/>
              <a:ext cx="3447875" cy="219183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CE45F7-8426-427C-8AFB-F7F180BF9B93}"/>
                </a:ext>
              </a:extLst>
            </p:cNvPr>
            <p:cNvSpPr/>
            <p:nvPr/>
          </p:nvSpPr>
          <p:spPr>
            <a:xfrm>
              <a:off x="6100233" y="1761422"/>
              <a:ext cx="3447875" cy="21918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F716C8-CB36-430B-A247-F0BD54F949F6}"/>
              </a:ext>
            </a:extLst>
          </p:cNvPr>
          <p:cNvGrpSpPr/>
          <p:nvPr/>
        </p:nvGrpSpPr>
        <p:grpSpPr>
          <a:xfrm>
            <a:off x="2215166" y="3760602"/>
            <a:ext cx="4186266" cy="2679441"/>
            <a:chOff x="3183135" y="4669612"/>
            <a:chExt cx="4186266" cy="26794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FD13E8-8D9C-4DF7-8748-B9DFA2CC1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3135" y="4687816"/>
              <a:ext cx="4186266" cy="266123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261C2D-8B31-40F8-B306-BBD1C89FDC3D}"/>
                </a:ext>
              </a:extLst>
            </p:cNvPr>
            <p:cNvSpPr/>
            <p:nvPr/>
          </p:nvSpPr>
          <p:spPr>
            <a:xfrm>
              <a:off x="3183135" y="4669612"/>
              <a:ext cx="4186266" cy="26612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6EDA72F-23DF-4215-880D-B4F639369E9B}"/>
              </a:ext>
            </a:extLst>
          </p:cNvPr>
          <p:cNvSpPr/>
          <p:nvPr/>
        </p:nvSpPr>
        <p:spPr>
          <a:xfrm>
            <a:off x="1101212" y="3082543"/>
            <a:ext cx="5224417" cy="336227"/>
          </a:xfrm>
          <a:prstGeom prst="rect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056602-7329-4A89-8063-5593810F7A24}"/>
              </a:ext>
            </a:extLst>
          </p:cNvPr>
          <p:cNvSpPr txBox="1"/>
          <p:nvPr/>
        </p:nvSpPr>
        <p:spPr>
          <a:xfrm>
            <a:off x="1101212" y="3037393"/>
            <a:ext cx="5224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Game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of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7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2 – 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ИГРА 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72 САТА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29DE6C-4B13-4C05-8E33-1F6D38C6511F}"/>
              </a:ext>
            </a:extLst>
          </p:cNvPr>
          <p:cNvSpPr/>
          <p:nvPr/>
        </p:nvSpPr>
        <p:spPr>
          <a:xfrm>
            <a:off x="8331882" y="5707318"/>
            <a:ext cx="3685558" cy="729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68CF1-91D4-47BA-A686-344180D25A89}"/>
              </a:ext>
            </a:extLst>
          </p:cNvPr>
          <p:cNvSpPr txBox="1"/>
          <p:nvPr/>
        </p:nvSpPr>
        <p:spPr>
          <a:xfrm>
            <a:off x="8298205" y="5656445"/>
            <a:ext cx="3719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Choke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challenge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- 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ИГРА ДАВЉЕЊА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3B0530-F663-453D-814A-06F3AB7E6EFD}"/>
              </a:ext>
            </a:extLst>
          </p:cNvPr>
          <p:cNvSpPr/>
          <p:nvPr/>
        </p:nvSpPr>
        <p:spPr>
          <a:xfrm>
            <a:off x="372766" y="5901139"/>
            <a:ext cx="4288527" cy="40956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0EA0ED-4FA2-458A-99C1-62BA239BEE5F}"/>
              </a:ext>
            </a:extLst>
          </p:cNvPr>
          <p:cNvSpPr txBox="1"/>
          <p:nvPr/>
        </p:nvSpPr>
        <p:spPr>
          <a:xfrm>
            <a:off x="381871" y="5888441"/>
            <a:ext cx="4288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Outlet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/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P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enny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challenge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8F3FAA-A62E-4D51-8EE7-C2EC31217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025" y="318736"/>
            <a:ext cx="4207035" cy="264860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A8CAD355-B2E7-45CB-9F52-54FA8B812C96}"/>
              </a:ext>
            </a:extLst>
          </p:cNvPr>
          <p:cNvSpPr/>
          <p:nvPr/>
        </p:nvSpPr>
        <p:spPr>
          <a:xfrm>
            <a:off x="6816795" y="349136"/>
            <a:ext cx="4186265" cy="26612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271B3E8-7C66-4246-9389-8FB544D19E5F}"/>
              </a:ext>
            </a:extLst>
          </p:cNvPr>
          <p:cNvSpPr/>
          <p:nvPr/>
        </p:nvSpPr>
        <p:spPr>
          <a:xfrm>
            <a:off x="7639665" y="2501076"/>
            <a:ext cx="4377775" cy="7691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Cinnamon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sr-Cyrl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Challenge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b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- 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ИЗАЗОВ СА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ЦИМЕТОМ</a:t>
            </a:r>
            <a:endParaRPr lang="sr-Cyrl-RS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3F9450-555F-49AB-91CD-E5A1F8040F51}"/>
              </a:ext>
            </a:extLst>
          </p:cNvPr>
          <p:cNvSpPr txBox="1"/>
          <p:nvPr/>
        </p:nvSpPr>
        <p:spPr>
          <a:xfrm>
            <a:off x="4994787" y="1709250"/>
            <a:ext cx="2983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r-Cyrl-RS" sz="2400" dirty="0"/>
          </a:p>
        </p:txBody>
      </p:sp>
    </p:spTree>
    <p:extLst>
      <p:ext uri="{BB962C8B-B14F-4D97-AF65-F5344CB8AC3E}">
        <p14:creationId xmlns:p14="http://schemas.microsoft.com/office/powerpoint/2010/main" val="271542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4" y="0"/>
            <a:ext cx="12247143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556350-448A-4899-A79A-6DB89DF16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2" y="351859"/>
            <a:ext cx="2353280" cy="1909908"/>
          </a:xfrm>
          <a:prstGeom prst="rect">
            <a:avLst/>
          </a:prstGeom>
          <a:effectLst>
            <a:glow rad="254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pic>
        <p:nvPicPr>
          <p:cNvPr id="18" name="emina">
            <a:hlinkClick r:id="" action="ppaction://media"/>
            <a:extLst>
              <a:ext uri="{FF2B5EF4-FFF2-40B4-BE49-F238E27FC236}">
                <a16:creationId xmlns:a16="http://schemas.microsoft.com/office/drawing/2014/main" id="{01F16AF1-165F-4710-8643-8A94D9B19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856" y="76199"/>
            <a:ext cx="6288331" cy="6781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31698A-CF43-4F89-8FDF-E3301B8DF502}"/>
              </a:ext>
            </a:extLst>
          </p:cNvPr>
          <p:cNvSpPr/>
          <p:nvPr/>
        </p:nvSpPr>
        <p:spPr>
          <a:xfrm>
            <a:off x="2938049" y="38099"/>
            <a:ext cx="6315902" cy="678180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8867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2371A2-3786-45F4-8AF4-4DCF99247B9A}"/>
              </a:ext>
            </a:extLst>
          </p:cNvPr>
          <p:cNvSpPr txBox="1"/>
          <p:nvPr/>
        </p:nvSpPr>
        <p:spPr>
          <a:xfrm>
            <a:off x="323528" y="289845"/>
            <a:ext cx="11534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ПРЕДАТОРИ</a:t>
            </a: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Одрасле особе које контактирају малолетна лица ради свог личног задовољства и користи.</a:t>
            </a:r>
            <a:endParaRPr lang="sr-Cyrl-R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9A619-F74E-480D-A4A2-FFD25D05B053}"/>
              </a:ext>
            </a:extLst>
          </p:cNvPr>
          <p:cNvSpPr/>
          <p:nvPr/>
        </p:nvSpPr>
        <p:spPr>
          <a:xfrm>
            <a:off x="200365" y="1859340"/>
            <a:ext cx="3702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ГДЕ?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друштвене мреже
собе за ћаскање
игре на мрежи</a:t>
            </a:r>
            <a:endParaRPr lang="sr-Latn-RS" sz="2400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5A825F-AB8E-438B-A7DD-0BD0C26F9BFC}"/>
              </a:ext>
            </a:extLst>
          </p:cNvPr>
          <p:cNvSpPr txBox="1"/>
          <p:nvPr/>
        </p:nvSpPr>
        <p:spPr>
          <a:xfrm>
            <a:off x="7652167" y="1810786"/>
            <a:ext cx="46055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КАКО ИХ ВРБУЈУ?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користе надимке
граде пријатељство
деле иста интересовања</a:t>
            </a:r>
            <a:endParaRPr lang="sr-Latn-RS" sz="2400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88C98F-71C4-4BD0-A568-F649BF3CE443}"/>
              </a:ext>
            </a:extLst>
          </p:cNvPr>
          <p:cNvSpPr/>
          <p:nvPr/>
        </p:nvSpPr>
        <p:spPr>
          <a:xfrm>
            <a:off x="4371975" y="3912577"/>
            <a:ext cx="3448049" cy="2945422"/>
          </a:xfrm>
          <a:prstGeom prst="rect">
            <a:avLst/>
          </a:prstGeom>
          <a:solidFill>
            <a:srgbClr val="18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820C1-3BC4-49C3-8B20-F8BC170CE0D2}"/>
              </a:ext>
            </a:extLst>
          </p:cNvPr>
          <p:cNvSpPr txBox="1"/>
          <p:nvPr/>
        </p:nvSpPr>
        <p:spPr>
          <a:xfrm>
            <a:off x="4474852" y="5986621"/>
            <a:ext cx="3320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САЈБЕР ЈАЗБИНЕ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1512A-2D9B-40CC-AF71-5465B226A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99" y="3754035"/>
            <a:ext cx="4474101" cy="3113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3A4BD4-5F98-4030-9C9E-E2D4712D9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45642"/>
            <a:ext cx="4552355" cy="31131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AFF682-99AB-4F42-ABC4-5BDBB59BF653}"/>
              </a:ext>
            </a:extLst>
          </p:cNvPr>
          <p:cNvSpPr/>
          <p:nvPr/>
        </p:nvSpPr>
        <p:spPr>
          <a:xfrm>
            <a:off x="4102893" y="3263166"/>
            <a:ext cx="3999055" cy="18774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8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4DC61F-3434-4B6D-9A9C-28E00ACC22E2}"/>
              </a:ext>
            </a:extLst>
          </p:cNvPr>
          <p:cNvCxnSpPr>
            <a:cxnSpLocks/>
          </p:cNvCxnSpPr>
          <p:nvPr/>
        </p:nvCxnSpPr>
        <p:spPr>
          <a:xfrm flipH="1">
            <a:off x="0" y="3745242"/>
            <a:ext cx="12192000" cy="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0A68A9-F70D-455C-B2D4-9F6A84B3433E}"/>
              </a:ext>
            </a:extLst>
          </p:cNvPr>
          <p:cNvSpPr txBox="1"/>
          <p:nvPr/>
        </p:nvSpPr>
        <p:spPr>
          <a:xfrm>
            <a:off x="4102893" y="3249839"/>
            <a:ext cx="398099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750 000 </a:t>
            </a:r>
          </a:p>
          <a:p>
            <a:pPr algn="ctr"/>
            <a:r>
              <a:rPr lang="sr-Latn-RS" sz="2400" b="1" dirty="0" err="1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Cyber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предатора се у сваком тренутку налази на интернету!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0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DA3D7-DB85-414B-A6F4-8A3738CB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6" y="102506"/>
            <a:ext cx="5978695" cy="4120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3864D-4491-4BCF-854F-9F038E05F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27" y="107200"/>
            <a:ext cx="5767147" cy="41100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D943CB-3225-42AA-9F3C-210A3B274CB1}"/>
              </a:ext>
            </a:extLst>
          </p:cNvPr>
          <p:cNvSpPr/>
          <p:nvPr/>
        </p:nvSpPr>
        <p:spPr>
          <a:xfrm>
            <a:off x="27354" y="4284103"/>
            <a:ext cx="12133384" cy="2533535"/>
          </a:xfrm>
          <a:prstGeom prst="rect">
            <a:avLst/>
          </a:prstGeom>
          <a:solidFill>
            <a:schemeClr val="bg1"/>
          </a:solidFill>
          <a:ln w="76200">
            <a:solidFill>
              <a:srgbClr val="224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A9F768-F4A3-4A4B-A39B-E878986FD0AA}"/>
              </a:ext>
            </a:extLst>
          </p:cNvPr>
          <p:cNvSpPr txBox="1"/>
          <p:nvPr/>
        </p:nvSpPr>
        <p:spPr>
          <a:xfrm>
            <a:off x="148725" y="4319763"/>
            <a:ext cx="117959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З.Л.(1979) из Малог Зворника лажно се представљао на</a:t>
            </a: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Facebook-</a:t>
            </a:r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као Никола Ивановић и тако ступао у контакт са малолетним девојчицама и децом. Након задобијања поверења, захтевао да му достављају обнажене фотографије, после чега их је уцењивао и претио да ће их доставити њиховим пријатељима и родитељима. Неретко је претњама силом, захтевао да му путем </a:t>
            </a:r>
            <a:r>
              <a:rPr lang="sr-Cyrl-R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еб камера изводе експлицитне порнографске представе у циљу личног самозадовољавања, а снимке је чувао у свом мобилном телефону које је нудио на продају за износ од 3000 до 5000 динара.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166283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8FA62E-97FC-488A-B30E-0EB1BBB3B599}"/>
              </a:ext>
            </a:extLst>
          </p:cNvPr>
          <p:cNvSpPr/>
          <p:nvPr/>
        </p:nvSpPr>
        <p:spPr>
          <a:xfrm>
            <a:off x="0" y="4854655"/>
            <a:ext cx="12188150" cy="188264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8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2361CC-AF5C-4665-8D45-00B3721C0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7" y="2966741"/>
            <a:ext cx="5393636" cy="37098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3B278F-AA9D-4038-BC3E-FA3CDC7AB1C6}"/>
              </a:ext>
            </a:extLst>
          </p:cNvPr>
          <p:cNvSpPr txBox="1"/>
          <p:nvPr/>
        </p:nvSpPr>
        <p:spPr>
          <a:xfrm>
            <a:off x="5567504" y="427879"/>
            <a:ext cx="6624496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Александар Нешковић (46) је девојчицу из Обреновца, која је тада имала 13 година, намамио на састанак, тако што се преко </a:t>
            </a:r>
            <a: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Facebook-</a:t>
            </a:r>
            <a:r>
              <a:rPr lang="sr-Cyrl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лажно представио као </a:t>
            </a:r>
            <a:br>
              <a:rPr lang="sr-Cyrl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sr-Cyrl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 </a:t>
            </a:r>
            <a: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007“</a:t>
            </a:r>
            <a:r>
              <a:rPr lang="sr-Cyrl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који има 17 година.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Након краћег дописивања разменили су имејл адресе и бројеве мобилних телефона.</a:t>
            </a:r>
            <a:b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Latn-R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Девојчицу је сачекао испред школе, представио се као Филипов отац и тако је убедио да уђе у аутомобил и силовао је.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Приликом хапшења, полиција је у његовом телефону и рачунару нашла више од 200 порно снимака са малолетницама.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AF3EE-D994-4D09-973E-B9E27A40C1F5}"/>
              </a:ext>
            </a:extLst>
          </p:cNvPr>
          <p:cNvSpPr txBox="1"/>
          <p:nvPr/>
        </p:nvSpPr>
        <p:spPr>
          <a:xfrm>
            <a:off x="191327" y="427879"/>
            <a:ext cx="5289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„Био је неки момак који ми је стално говорио како сам прелепа, привлачна и да жели да ме упозна. Чак и ако сам понављала да не желим, он је наставио да ми шаље његов број телефона и говорио ми да га позовем.“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08057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hapsenje-pedofila-12-8-2016">
            <a:hlinkClick r:id="" action="ppaction://media"/>
            <a:extLst>
              <a:ext uri="{FF2B5EF4-FFF2-40B4-BE49-F238E27FC236}">
                <a16:creationId xmlns:a16="http://schemas.microsoft.com/office/drawing/2014/main" id="{C55025F4-A7DA-4DC9-B8C4-A79CBDEB4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714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" y="0"/>
            <a:ext cx="12192000" cy="6858000"/>
          </a:xfrm>
          <a:prstGeom prst="rect">
            <a:avLst/>
          </a:prstGeom>
          <a:ln>
            <a:solidFill>
              <a:srgbClr val="2B67A5"/>
            </a:solidFill>
          </a:ln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16DB7AB-B6BE-43FF-8797-DA6F719AE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316631"/>
              </p:ext>
            </p:extLst>
          </p:nvPr>
        </p:nvGraphicFramePr>
        <p:xfrm>
          <a:off x="377902" y="4686443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FA147BFC-D440-4745-90BC-31BC31CE2902}"/>
              </a:ext>
            </a:extLst>
          </p:cNvPr>
          <p:cNvSpPr/>
          <p:nvPr/>
        </p:nvSpPr>
        <p:spPr>
          <a:xfrm>
            <a:off x="312077" y="3515914"/>
            <a:ext cx="2378681" cy="1060896"/>
          </a:xfrm>
          <a:prstGeom prst="wedgeRoundRectCallout">
            <a:avLst>
              <a:gd name="adj1" fmla="val 17540"/>
              <a:gd name="adj2" fmla="val 4290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 43% деце је злостављано на интернету.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20777E83-06D5-4CFD-B10D-8813863D6EC2}"/>
              </a:ext>
            </a:extLst>
          </p:cNvPr>
          <p:cNvSpPr/>
          <p:nvPr/>
        </p:nvSpPr>
        <p:spPr>
          <a:xfrm>
            <a:off x="3885243" y="3487949"/>
            <a:ext cx="2500705" cy="1060896"/>
          </a:xfrm>
          <a:prstGeom prst="wedgeRoundRectCallout">
            <a:avLst>
              <a:gd name="adj1" fmla="val 15198"/>
              <a:gd name="adj2" fmla="val 50677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од 4 деце је то доживело више од једног пута.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0BFA9B4-51CE-4C3D-ADEE-A5259B98E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151182"/>
              </p:ext>
            </p:extLst>
          </p:nvPr>
        </p:nvGraphicFramePr>
        <p:xfrm>
          <a:off x="4296970" y="4736485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32C6556-0AA0-4D21-A35B-6BA151636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656845"/>
              </p:ext>
            </p:extLst>
          </p:nvPr>
        </p:nvGraphicFramePr>
        <p:xfrm>
          <a:off x="8628303" y="4769698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52B3DC7E-673E-4E8A-BEBE-52996C248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464948" flipV="1">
            <a:off x="5457761" y="4306832"/>
            <a:ext cx="914400" cy="642192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E96DD678-5EEC-4FE6-80A8-89C320C37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464948" flipV="1">
            <a:off x="1713631" y="4328251"/>
            <a:ext cx="914400" cy="642192"/>
          </a:xfrm>
          <a:prstGeom prst="rect">
            <a:avLst/>
          </a:prstGeom>
        </p:spPr>
      </p:pic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1D33D25E-B624-4EC1-9732-BB4BE4CF7F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658574" flipV="1">
            <a:off x="9773522" y="4372312"/>
            <a:ext cx="914400" cy="642192"/>
          </a:xfrm>
          <a:prstGeom prst="rect">
            <a:avLst/>
          </a:prstGeom>
        </p:spPr>
      </p:pic>
      <p:sp>
        <p:nvSpPr>
          <p:cNvPr id="22" name="Rounded Rectangular Callout 4">
            <a:extLst>
              <a:ext uri="{FF2B5EF4-FFF2-40B4-BE49-F238E27FC236}">
                <a16:creationId xmlns:a16="http://schemas.microsoft.com/office/drawing/2014/main" id="{45CB1D7C-9457-4421-AECE-8C064C0C2885}"/>
              </a:ext>
            </a:extLst>
          </p:cNvPr>
          <p:cNvSpPr/>
          <p:nvPr/>
        </p:nvSpPr>
        <p:spPr>
          <a:xfrm>
            <a:off x="7246374" y="3489647"/>
            <a:ext cx="4735595" cy="1060896"/>
          </a:xfrm>
          <a:prstGeom prst="wedgeRoundRectCallout">
            <a:avLst>
              <a:gd name="adj1" fmla="val -11088"/>
              <a:gd name="adj2" fmla="val 42447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 1 од 10 жртава ће обавестити родитеља или одраслу особу од поверења о својој ситуацији насиља.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CB245-A93B-4E46-9718-91F70F22A431}"/>
              </a:ext>
            </a:extLst>
          </p:cNvPr>
          <p:cNvSpPr txBox="1"/>
          <p:nvPr/>
        </p:nvSpPr>
        <p:spPr>
          <a:xfrm>
            <a:off x="626329" y="258287"/>
            <a:ext cx="10939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СВИ ОБЛИЦИ ДИГИТАЛНОГ НАСИЉА СУ КАЖЊИВИ</a:t>
            </a:r>
            <a:endParaRPr lang="sr-Latn-R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399DA-87E1-4B29-8092-4D219C06398A}"/>
              </a:ext>
            </a:extLst>
          </p:cNvPr>
          <p:cNvGrpSpPr/>
          <p:nvPr/>
        </p:nvGrpSpPr>
        <p:grpSpPr>
          <a:xfrm>
            <a:off x="754637" y="949009"/>
            <a:ext cx="10653257" cy="1396632"/>
            <a:chOff x="2342041" y="983485"/>
            <a:chExt cx="9617897" cy="13966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94200D-0F7C-495F-9537-A6D568CEA3A9}"/>
                </a:ext>
              </a:extLst>
            </p:cNvPr>
            <p:cNvSpPr/>
            <p:nvPr/>
          </p:nvSpPr>
          <p:spPr>
            <a:xfrm>
              <a:off x="2407657" y="983485"/>
              <a:ext cx="9518520" cy="1396632"/>
            </a:xfrm>
            <a:prstGeom prst="rect">
              <a:avLst/>
            </a:prstGeom>
            <a:solidFill>
              <a:srgbClr val="122C4F">
                <a:alpha val="70000"/>
              </a:srgbClr>
            </a:solidFill>
            <a:ln w="76200">
              <a:solidFill>
                <a:srgbClr val="3180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E7EED6-EC08-4B23-9A01-8C2ADA8AF6D4}"/>
                </a:ext>
              </a:extLst>
            </p:cNvPr>
            <p:cNvSpPr txBox="1"/>
            <p:nvPr/>
          </p:nvSpPr>
          <p:spPr>
            <a:xfrm>
              <a:off x="2342041" y="1054438"/>
              <a:ext cx="96178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Ако је реч о озбиљним облицима насиља, нарочито о застрашујућим претњама и узнемиравајућим порукама, обавезно све пријавите полицији или се обратите Центру!</a:t>
              </a:r>
              <a:endParaRPr lang="en-US" sz="2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101555F-6027-4233-8B28-3DC583127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40" y="1941721"/>
            <a:ext cx="1376348" cy="1117036"/>
          </a:xfrm>
          <a:prstGeom prst="rect">
            <a:avLst/>
          </a:prstGeom>
          <a:effectLst>
            <a:glow rad="635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9182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2" y="0"/>
            <a:ext cx="12191980" cy="6858000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92991EF-D9AA-480B-A927-D573E40058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576498"/>
              </p:ext>
            </p:extLst>
          </p:nvPr>
        </p:nvGraphicFramePr>
        <p:xfrm>
          <a:off x="4296970" y="4736485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29BA74B-23B7-4D97-8C8D-7454897260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073597"/>
              </p:ext>
            </p:extLst>
          </p:nvPr>
        </p:nvGraphicFramePr>
        <p:xfrm>
          <a:off x="8628303" y="4769698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521F546-361A-409F-BC44-24150A3F7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98" y="436369"/>
            <a:ext cx="1683039" cy="1365944"/>
          </a:xfrm>
          <a:prstGeom prst="rect">
            <a:avLst/>
          </a:prstGeom>
          <a:effectLst>
            <a:glow rad="762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33344B-972C-4EF2-9185-A819D22EF30A}"/>
              </a:ext>
            </a:extLst>
          </p:cNvPr>
          <p:cNvSpPr txBox="1"/>
          <p:nvPr/>
        </p:nvSpPr>
        <p:spPr>
          <a:xfrm>
            <a:off x="273378" y="762846"/>
            <a:ext cx="9785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Деца углавном разговарају о својим страховима и опасностима на интернету са свима осим са својим родитељима. Разлог због кога не желе да поделе проблем са родитељима између осталог јесте страх од забране коришћења Интернета.</a:t>
            </a:r>
            <a:endParaRPr lang="en-US" sz="2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E1185A-3400-46FB-9DCD-9C3FA9571151}"/>
              </a:ext>
            </a:extLst>
          </p:cNvPr>
          <p:cNvSpPr txBox="1"/>
          <p:nvPr/>
        </p:nvSpPr>
        <p:spPr>
          <a:xfrm>
            <a:off x="273378" y="283426"/>
            <a:ext cx="597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solidFill>
                  <a:srgbClr val="FFC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ПИТАЛИ СМО ОСНОВЦЕ…</a:t>
            </a:r>
            <a:endParaRPr lang="en-US" sz="2800" b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799281-4AB0-4AF0-B8A0-BF5EEAC20AC3}"/>
              </a:ext>
            </a:extLst>
          </p:cNvPr>
          <p:cNvSpPr/>
          <p:nvPr/>
        </p:nvSpPr>
        <p:spPr>
          <a:xfrm>
            <a:off x="220996" y="2139388"/>
            <a:ext cx="11750008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B08AD0-2EAE-4CB1-9DA9-54882DF2AE4D}"/>
              </a:ext>
            </a:extLst>
          </p:cNvPr>
          <p:cNvSpPr/>
          <p:nvPr/>
        </p:nvSpPr>
        <p:spPr>
          <a:xfrm>
            <a:off x="331501" y="2342732"/>
            <a:ext cx="668731" cy="6462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F65F72-B564-4D19-AEB8-563803AC1D10}"/>
              </a:ext>
            </a:extLst>
          </p:cNvPr>
          <p:cNvSpPr/>
          <p:nvPr/>
        </p:nvSpPr>
        <p:spPr>
          <a:xfrm>
            <a:off x="331501" y="3095207"/>
            <a:ext cx="668732" cy="6462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FCDD22C-4735-41C6-ADF7-27ADCFFAFF6B}"/>
              </a:ext>
            </a:extLst>
          </p:cNvPr>
          <p:cNvSpPr/>
          <p:nvPr/>
        </p:nvSpPr>
        <p:spPr>
          <a:xfrm>
            <a:off x="331502" y="3818988"/>
            <a:ext cx="668731" cy="6462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904B395-EA7D-44B1-8CC2-72A4F37C7C0E}"/>
              </a:ext>
            </a:extLst>
          </p:cNvPr>
          <p:cNvSpPr/>
          <p:nvPr/>
        </p:nvSpPr>
        <p:spPr>
          <a:xfrm>
            <a:off x="331501" y="4532572"/>
            <a:ext cx="668731" cy="6462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3EFD13-69E4-489D-B453-3A9392BA70A6}"/>
              </a:ext>
            </a:extLst>
          </p:cNvPr>
          <p:cNvSpPr/>
          <p:nvPr/>
        </p:nvSpPr>
        <p:spPr>
          <a:xfrm>
            <a:off x="331501" y="5269804"/>
            <a:ext cx="668731" cy="6462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8C1992-E172-41D9-A49C-A2D975270132}"/>
              </a:ext>
            </a:extLst>
          </p:cNvPr>
          <p:cNvSpPr txBox="1"/>
          <p:nvPr/>
        </p:nvSpPr>
        <p:spPr>
          <a:xfrm>
            <a:off x="273378" y="2375213"/>
            <a:ext cx="11587097" cy="345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12%</a:t>
            </a: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испитане деце у Србији међу пријатељима на </a:t>
            </a:r>
            <a:r>
              <a:rPr 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Facebook-</a:t>
            </a:r>
            <a:r>
              <a:rPr lang="sr-Cyrl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има своје родитеље</a:t>
            </a:r>
            <a:r>
              <a:rPr 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endParaRPr lang="sr-Latn-R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53%</a:t>
            </a: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прихвата позив за пријатељство на друштвеним мрежама од непознатих особа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endParaRPr lang="sr-Latn-R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80%</a:t>
            </a: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комуницира путем чета са непознатим особама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endParaRPr lang="sr-Latn-R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31%</a:t>
            </a: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испитане деце изјавило је да њихови родитељи не знају шта они раде на Интернету</a:t>
            </a:r>
            <a:r>
              <a:rPr lang="sr-Latn-R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endParaRPr lang="sr-Latn-R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35%</a:t>
            </a:r>
            <a:r>
              <a:rPr lang="sr-Latn-R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деце потврђује да су имали физички сусрет са особом са којом су се упознали путем</a:t>
            </a:r>
            <a:endParaRPr lang="sr-Latn-R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5AB5C-613E-4865-87F3-C9121F41A7B6}"/>
              </a:ext>
            </a:extLst>
          </p:cNvPr>
          <p:cNvSpPr txBox="1"/>
          <p:nvPr/>
        </p:nvSpPr>
        <p:spPr>
          <a:xfrm>
            <a:off x="1036194" y="5933718"/>
            <a:ext cx="139856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интернета</a:t>
            </a:r>
            <a:r>
              <a:rPr lang="sr-Latn-R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203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4F2ED1-F9DA-4DBF-934C-A510C89FCAC4}"/>
              </a:ext>
            </a:extLst>
          </p:cNvPr>
          <p:cNvSpPr/>
          <p:nvPr/>
        </p:nvSpPr>
        <p:spPr>
          <a:xfrm>
            <a:off x="230190" y="1222931"/>
            <a:ext cx="63667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Велики број сати (4–6ч) проведених на интернету може изазвати негативне последице по физичко и психичко здравље.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79AB90-45D3-4110-997F-6BA8E2E8F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0" y="3169927"/>
            <a:ext cx="5815679" cy="31440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7E2286-B4F5-431B-B8DD-467222C83A6E}"/>
              </a:ext>
            </a:extLst>
          </p:cNvPr>
          <p:cNvSpPr txBox="1"/>
          <p:nvPr/>
        </p:nvSpPr>
        <p:spPr>
          <a:xfrm>
            <a:off x="6171795" y="3053512"/>
            <a:ext cx="6278526" cy="3358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r-Latn-RS" sz="1200" dirty="0">
                <a:solidFill>
                  <a:schemeClr val="bg1"/>
                </a:solidFill>
                <a:latin typeface="Arial Black" panose="020B0A04020102020204" pitchFamily="34" charset="0"/>
              </a:rPr>
              <a:t>       </a:t>
            </a:r>
            <a:r>
              <a:rPr lang="sr-Cyrl-RS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ПОСЛЕДИЦЕ: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Главобоље и болови у леђима
Проблеми са концентрацијом
Губитак килаже
Отуђење
Занемаривање обавеза</a:t>
            </a:r>
            <a:endParaRPr lang="sr-Latn-R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3295A0-3459-4A4F-9826-266E25CE192F}"/>
              </a:ext>
            </a:extLst>
          </p:cNvPr>
          <p:cNvSpPr/>
          <p:nvPr/>
        </p:nvSpPr>
        <p:spPr>
          <a:xfrm>
            <a:off x="230190" y="3169927"/>
            <a:ext cx="5815679" cy="31440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F73C94-A1D1-473B-9715-EB11027D2604}"/>
              </a:ext>
            </a:extLst>
          </p:cNvPr>
          <p:cNvSpPr txBox="1"/>
          <p:nvPr/>
        </p:nvSpPr>
        <p:spPr>
          <a:xfrm>
            <a:off x="4176067" y="5961236"/>
            <a:ext cx="2254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400" dirty="0" err="1">
                <a:effectLst/>
              </a:rPr>
              <a:t>Photo</a:t>
            </a:r>
            <a:r>
              <a:rPr lang="sr-Latn-RS" sz="1400" dirty="0">
                <a:effectLst/>
              </a:rPr>
              <a:t>: </a:t>
            </a:r>
            <a:r>
              <a:rPr lang="sr-Latn-RS" sz="1400" dirty="0" err="1">
                <a:effectLst/>
              </a:rPr>
              <a:t>Shutterstock</a:t>
            </a:r>
            <a:endParaRPr lang="sr-Cyrl-R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22C48F-5676-4AAB-9480-B938A82D44EB}"/>
              </a:ext>
            </a:extLst>
          </p:cNvPr>
          <p:cNvGrpSpPr/>
          <p:nvPr/>
        </p:nvGrpSpPr>
        <p:grpSpPr>
          <a:xfrm flipH="1">
            <a:off x="7102434" y="167328"/>
            <a:ext cx="4332482" cy="2760218"/>
            <a:chOff x="394601" y="2370369"/>
            <a:chExt cx="3628700" cy="21172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2A0900-26BE-4DBD-84E8-F55E1D0AA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601" y="2370369"/>
              <a:ext cx="3628700" cy="211726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E68310-90D8-4738-9E74-60D23AAEB947}"/>
                </a:ext>
              </a:extLst>
            </p:cNvPr>
            <p:cNvSpPr/>
            <p:nvPr/>
          </p:nvSpPr>
          <p:spPr>
            <a:xfrm>
              <a:off x="394601" y="2370369"/>
              <a:ext cx="3628700" cy="2117261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76333-2F39-485D-9711-8170B754AAD3}"/>
              </a:ext>
            </a:extLst>
          </p:cNvPr>
          <p:cNvSpPr/>
          <p:nvPr/>
        </p:nvSpPr>
        <p:spPr>
          <a:xfrm>
            <a:off x="278904" y="436630"/>
            <a:ext cx="7794326" cy="5232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8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654F0-DD93-407C-9D3C-8269249343F3}"/>
              </a:ext>
            </a:extLst>
          </p:cNvPr>
          <p:cNvSpPr txBox="1"/>
          <p:nvPr/>
        </p:nvSpPr>
        <p:spPr>
          <a:xfrm>
            <a:off x="278904" y="436630"/>
            <a:ext cx="805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bg1"/>
                </a:solidFill>
                <a:latin typeface="Arial Black" panose="020B0A04020102020204" pitchFamily="34" charset="0"/>
              </a:rPr>
              <a:t>ПРЕКОМЕРНА УПОТРЕБА ИНТЕРНЕТА</a:t>
            </a:r>
            <a:endParaRPr lang="sr-Latn-R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26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D00C9-75B0-4300-A463-52C1CE543680}"/>
              </a:ext>
            </a:extLst>
          </p:cNvPr>
          <p:cNvSpPr txBox="1"/>
          <p:nvPr/>
        </p:nvSpPr>
        <p:spPr>
          <a:xfrm>
            <a:off x="0" y="205483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ln w="12700">
                  <a:noFill/>
                </a:ln>
                <a:latin typeface="Arial Black" panose="020B0A04020102020204" pitchFamily="34" charset="0"/>
              </a:rPr>
              <a:t>НАЦИОНАЛНИ КОНТАКТ ЦЕНТАР </a:t>
            </a:r>
            <a:br>
              <a:rPr lang="ru-RU" sz="3500" dirty="0">
                <a:ln w="12700">
                  <a:noFill/>
                </a:ln>
                <a:latin typeface="Arial Black" panose="020B0A04020102020204" pitchFamily="34" charset="0"/>
              </a:rPr>
            </a:br>
            <a:r>
              <a:rPr lang="ru-RU" sz="3500" dirty="0">
                <a:ln w="12700">
                  <a:noFill/>
                </a:ln>
                <a:latin typeface="Arial Black" panose="020B0A04020102020204" pitchFamily="34" charset="0"/>
              </a:rPr>
              <a:t>ЗА БЕЗБЕДНОСТ ДЕЦЕ НА ИНТЕРНЕТУ</a:t>
            </a:r>
            <a:endParaRPr lang="sr-Cyrl-RS" sz="3500" dirty="0">
              <a:ln w="12700">
                <a:noFill/>
              </a:ln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43FF3-1626-42CB-A88F-A6D893AC66B3}"/>
              </a:ext>
            </a:extLst>
          </p:cNvPr>
          <p:cNvSpPr txBox="1"/>
          <p:nvPr/>
        </p:nvSpPr>
        <p:spPr>
          <a:xfrm>
            <a:off x="631861" y="1542336"/>
            <a:ext cx="7823771" cy="5186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19833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bit@mit.gov.rs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     PAMETNO</a:t>
            </a:r>
            <a:r>
              <a:rPr lang="en-US" sz="3200" dirty="0">
                <a:ln w="12700">
                  <a:noFill/>
                </a:ln>
                <a:latin typeface="Arial Black" panose="020B0A04020102020204" pitchFamily="34" charset="0"/>
              </a:rPr>
              <a:t>&amp;</a:t>
            </a: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BEZBEDNO</a:t>
            </a:r>
            <a:endParaRPr lang="en-U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     </a:t>
            </a:r>
            <a:r>
              <a:rPr lang="en-US" sz="3200" dirty="0">
                <a:ln w="12700">
                  <a:noFill/>
                </a:ln>
                <a:latin typeface="Arial Black" panose="020B0A04020102020204" pitchFamily="34" charset="0"/>
              </a:rPr>
              <a:t>@</a:t>
            </a:r>
            <a:r>
              <a:rPr lang="sr-Latn-RS" sz="3200" dirty="0" err="1">
                <a:ln w="12700">
                  <a:noFill/>
                </a:ln>
                <a:latin typeface="Arial Black" panose="020B0A04020102020204" pitchFamily="34" charset="0"/>
              </a:rPr>
              <a:t>pametnoibezbedno</a:t>
            </a:r>
            <a:endParaRPr lang="en-U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noFill/>
                </a:ln>
                <a:latin typeface="Arial Black" panose="020B0A04020102020204" pitchFamily="34" charset="0"/>
              </a:rPr>
              <a:t>     @</a:t>
            </a:r>
            <a:r>
              <a:rPr lang="sr-Latn-RS" sz="3200" dirty="0" err="1">
                <a:ln w="12700">
                  <a:noFill/>
                </a:ln>
                <a:latin typeface="Arial Black" panose="020B0A04020102020204" pitchFamily="34" charset="0"/>
              </a:rPr>
              <a:t>pametnoibezbedno</a:t>
            </a:r>
            <a:endParaRPr lang="sr-Latn-R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www.pametnoibezbedno.gov.rs</a:t>
            </a:r>
            <a:endParaRPr lang="sr-Cyrl-R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r-Latn-RS" sz="3200" dirty="0">
              <a:ln w="12700">
                <a:noFill/>
              </a:ln>
              <a:latin typeface="Arial Black" panose="020B0A040201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E237F4A-57A1-4922-B577-F8825A18D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7" y="3202990"/>
            <a:ext cx="555450" cy="543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E9C609-2F63-463A-A6CC-31D45C93A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7" y="3882954"/>
            <a:ext cx="555450" cy="555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2E839C-F6BD-43F1-8181-3FFCE83DB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29" y="1542334"/>
            <a:ext cx="3923591" cy="458427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85B482-ABCE-4CF6-801B-61E2F5982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57" y="4684512"/>
            <a:ext cx="555449" cy="5658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1B4481-112F-4450-AE9B-A0B7780465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59" y="5356762"/>
            <a:ext cx="1091910" cy="5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19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1A0B44-46D8-40B8-A04F-4EE25C1D64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5427" y="495759"/>
            <a:ext cx="4038718" cy="403871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31E02-01B8-4EF8-92F9-4F063187A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593" y="3138159"/>
            <a:ext cx="2366386" cy="1448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F15385-FC9A-4A5D-8B12-B98498A9B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890" y="2453342"/>
            <a:ext cx="2725505" cy="3525426"/>
          </a:xfrm>
          <a:prstGeom prst="rect">
            <a:avLst/>
          </a:prstGeom>
          <a:effectLst>
            <a:glow>
              <a:schemeClr val="accent1"/>
            </a:glow>
            <a:softEdge rad="25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8AF1CC-47A2-448C-B2E5-030322CA1010}"/>
              </a:ext>
            </a:extLst>
          </p:cNvPr>
          <p:cNvSpPr txBox="1"/>
          <p:nvPr/>
        </p:nvSpPr>
        <p:spPr>
          <a:xfrm>
            <a:off x="440674" y="356494"/>
            <a:ext cx="11751306" cy="637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ФИЛТЕРИ И АПЛИКАЦИЈЕ</a:t>
            </a:r>
            <a:br>
              <a:rPr lang="pl-PL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које омогућавају контролу уређаја </a:t>
            </a:r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ваше деце су:</a:t>
            </a:r>
          </a:p>
          <a:p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Family link 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Parental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Contro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Family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Centar na </a:t>
            </a:r>
            <a:r>
              <a:rPr lang="sr-Latn-R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Snapchat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у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Family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sr-Latn-R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Pairing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na </a:t>
            </a:r>
            <a:r>
              <a:rPr lang="sr-Latn-R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TikTok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у</a:t>
            </a:r>
            <a:endParaRPr lang="pl-PL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SecureTeen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Parental </a:t>
            </a:r>
            <a:r>
              <a:rPr lang="en-U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Contro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Kids Place - Parental Control</a:t>
            </a:r>
            <a:endParaRPr lang="sr-Latn-R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Screen Time Parental Control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Google </a:t>
            </a:r>
            <a:r>
              <a:rPr lang="sr-Latn-RS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Alert</a:t>
            </a:r>
            <a:endParaRPr lang="sr-Latn-R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http://www1.k9webprotection.com/</a:t>
            </a:r>
            <a:endParaRPr lang="sr-Latn-RS" sz="2400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Компјутер редовно скенирајте са </a:t>
            </a:r>
            <a:r>
              <a:rPr lang="en-US" sz="2400" b="1" dirty="0">
                <a:solidFill>
                  <a:srgbClr val="FFFF00"/>
                </a:solidFill>
                <a:latin typeface="Arial Black" panose="020B0A040201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porn detection software</a:t>
            </a:r>
            <a:r>
              <a:rPr lang="sr-Latn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7019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>
            <a:solidFill>
              <a:srgbClr val="2B67A5"/>
            </a:solidFill>
          </a:ln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0BFA9B4-51CE-4C3D-ADEE-A5259B98E218}"/>
              </a:ext>
            </a:extLst>
          </p:cNvPr>
          <p:cNvGraphicFramePr/>
          <p:nvPr/>
        </p:nvGraphicFramePr>
        <p:xfrm>
          <a:off x="4296970" y="4736485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32C6556-0AA0-4D21-A35B-6BA151636B23}"/>
              </a:ext>
            </a:extLst>
          </p:cNvPr>
          <p:cNvGraphicFramePr/>
          <p:nvPr/>
        </p:nvGraphicFramePr>
        <p:xfrm>
          <a:off x="8628303" y="4769698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2AD368-450D-4FA9-9572-2189E748C90E}"/>
              </a:ext>
            </a:extLst>
          </p:cNvPr>
          <p:cNvSpPr txBox="1"/>
          <p:nvPr/>
        </p:nvSpPr>
        <p:spPr>
          <a:xfrm>
            <a:off x="6095999" y="5800102"/>
            <a:ext cx="6304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r-Cyrl-R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ХВАЛА НА ПАЖЊИ!</a:t>
            </a:r>
            <a:endParaRPr lang="en-US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DC5FD-7E02-41B5-981F-808D7211F90D}"/>
              </a:ext>
            </a:extLst>
          </p:cNvPr>
          <p:cNvSpPr txBox="1"/>
          <p:nvPr/>
        </p:nvSpPr>
        <p:spPr>
          <a:xfrm>
            <a:off x="270041" y="238385"/>
            <a:ext cx="110702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БОЉИ_ИНТЕРНЕТ_ЗА_ДЕЦУ</a:t>
            </a:r>
            <a:r>
              <a:rPr lang="sr-Latn-R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                 </a:t>
            </a:r>
            <a:r>
              <a:rPr lang="sr-Latn-R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bit@mit.gov.rs</a:t>
            </a:r>
            <a:endParaRPr lang="en-U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E1C7B-8CCF-467A-AF12-B89102DA8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77" y="1388764"/>
            <a:ext cx="4992245" cy="4051676"/>
          </a:xfrm>
          <a:prstGeom prst="rect">
            <a:avLst/>
          </a:prstGeom>
          <a:effectLst>
            <a:glow rad="1016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801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AA679-6006-447F-98D1-19E4ADF8E0C5}"/>
              </a:ext>
            </a:extLst>
          </p:cNvPr>
          <p:cNvSpPr txBox="1"/>
          <p:nvPr/>
        </p:nvSpPr>
        <p:spPr>
          <a:xfrm>
            <a:off x="153054" y="420787"/>
            <a:ext cx="5940670" cy="2322174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sr-Cyrl-RS" sz="2800" b="1" dirty="0">
                <a:solidFill>
                  <a:srgbClr val="92D050"/>
                </a:solidFill>
                <a:latin typeface="Arial Black" panose="020B0A04020102020204" pitchFamily="34" charset="0"/>
              </a:rPr>
              <a:t>ДОБРЕ СТРАНЕ ИНТЕРНЕТА</a:t>
            </a:r>
            <a:endParaRPr lang="en-US" sz="2800" b="1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ДРУЖЕЊЕ И РАЗМЕНА ИСКУСТАВА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УЧЕЊЕ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ДЕЉЕЊЕ ЗНАЊА И УМЕЋА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ЗАБАВА</a:t>
            </a:r>
            <a:endParaRPr lang="sr-Latn-R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96FCF-40AE-4979-AF42-11D4AABACE73}"/>
              </a:ext>
            </a:extLst>
          </p:cNvPr>
          <p:cNvSpPr txBox="1"/>
          <p:nvPr/>
        </p:nvSpPr>
        <p:spPr>
          <a:xfrm>
            <a:off x="6245254" y="420787"/>
            <a:ext cx="5945222" cy="3245376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Cyrl-R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ЛОШЕ СТРАНЕ ИНТЕРНЕТА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НЕТАЧНИ, НЕПРИМЕРЕНИ И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ШТЕТНИ САДРЖАЈИ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ЗЛОУПОТРЕБА ПОДАТАКА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УВРЕДЕ И ГОВОР МРЖЊЕ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ВРБОВАЊЕ ОД СТРАНЕ ПРЕДАТОРА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ЗАВИСНОСТ ОД ИНТЕРНЕТА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CEFD1E-2F4C-464E-8B72-3312AF8BE71D}"/>
              </a:ext>
            </a:extLst>
          </p:cNvPr>
          <p:cNvGrpSpPr/>
          <p:nvPr/>
        </p:nvGrpSpPr>
        <p:grpSpPr>
          <a:xfrm>
            <a:off x="1802294" y="3857852"/>
            <a:ext cx="8435133" cy="2450481"/>
            <a:chOff x="1712182" y="3857851"/>
            <a:chExt cx="8435133" cy="24504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27DE55-3F37-4DA2-B974-6C79BCB6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2182" y="3857852"/>
              <a:ext cx="2353841" cy="2450479"/>
            </a:xfrm>
            <a:prstGeom prst="rect">
              <a:avLst/>
            </a:prstGeom>
            <a:effectLst>
              <a:glow rad="482600">
                <a:schemeClr val="accent1">
                  <a:alpha val="40000"/>
                </a:schemeClr>
              </a:glow>
              <a:softEdge rad="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7D2AEA6-678B-4F51-A839-35081DDF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6660" y="3857851"/>
              <a:ext cx="2340655" cy="2450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0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249F5-E19D-44B5-AADB-722241BB96AA}"/>
              </a:ext>
            </a:extLst>
          </p:cNvPr>
          <p:cNvSpPr txBox="1"/>
          <p:nvPr/>
        </p:nvSpPr>
        <p:spPr>
          <a:xfrm>
            <a:off x="428590" y="586420"/>
            <a:ext cx="6361316" cy="394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sr-Cyrl-RS" sz="2800" b="1" dirty="0">
                <a:latin typeface="Arial Black" panose="020B0A04020102020204" pitchFamily="34" charset="0"/>
              </a:rPr>
              <a:t>КОМУНИКАЦИЈА СА ДЕЦОМ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Arial Black" panose="020B0A04020102020204" pitchFamily="34" charset="0"/>
            </a:endParaRP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ШТА РАДЕ КАД СУ ОНЛАЈН?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ШТА ПОСЕЋУЈУ?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СА КИМЕ ЧЕТУЈУ?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КО ИХ КОНТАКТИРА?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BDBE8-69BF-4ED6-9D6A-4CE429D86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92" y="613926"/>
            <a:ext cx="4668018" cy="2627428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1BEE6C8D-211F-41E0-9496-07082BB7C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92" y="3578464"/>
            <a:ext cx="4668018" cy="25567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5A1A9A-82A5-4172-8690-EB69592F0B84}"/>
              </a:ext>
            </a:extLst>
          </p:cNvPr>
          <p:cNvSpPr/>
          <p:nvPr/>
        </p:nvSpPr>
        <p:spPr>
          <a:xfrm>
            <a:off x="7095392" y="613926"/>
            <a:ext cx="4668018" cy="2627428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62EAF-9A52-4C11-97EF-EDE81D8A417E}"/>
              </a:ext>
            </a:extLst>
          </p:cNvPr>
          <p:cNvSpPr/>
          <p:nvPr/>
        </p:nvSpPr>
        <p:spPr>
          <a:xfrm>
            <a:off x="7095392" y="3578464"/>
            <a:ext cx="4668018" cy="255679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94690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332A9-985F-4AB8-9A23-3F470E6AD987}"/>
              </a:ext>
            </a:extLst>
          </p:cNvPr>
          <p:cNvSpPr txBox="1"/>
          <p:nvPr/>
        </p:nvSpPr>
        <p:spPr>
          <a:xfrm>
            <a:off x="4088423" y="458301"/>
            <a:ext cx="6882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ДА ЛИ ЗНАТЕ ШТА ОВО ЗНАЧИ?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964F1-2C26-4F8F-B195-ED4C25206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39" y="511735"/>
            <a:ext cx="2996741" cy="5630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E314B9-0C89-4818-991F-609A7C3FC89C}"/>
              </a:ext>
            </a:extLst>
          </p:cNvPr>
          <p:cNvSpPr txBox="1"/>
          <p:nvPr/>
        </p:nvSpPr>
        <p:spPr>
          <a:xfrm>
            <a:off x="3237496" y="1004376"/>
            <a:ext cx="8833366" cy="51337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Tx/>
            </a:pP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</a:t>
            </a: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    Oral Sex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Tx/>
            </a:pPr>
            <a:r>
              <a:rPr lang="en-US" dirty="0">
                <a:solidFill>
                  <a:srgbClr val="FF3300"/>
                </a:solidFill>
                <a:latin typeface="Arial Black" panose="020B0A04020102020204" pitchFamily="34" charset="0"/>
              </a:rPr>
              <a:t> </a:t>
            </a: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99       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Parent Gone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ASL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 Age/Sex/location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FYEO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For your eyes only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GNOC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Get Naked on camera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GYPO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Get your pants off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HAK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 Hugs and kisses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IWSN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 I want sex now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J/O 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  Jerking off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KFY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      Kiss for you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MIRL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 Meet in real life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MOS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 Mom over shoulder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NIFOC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 Nude in front of computer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NSFW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Not safe for work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P911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 Parent alert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PAW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 Parents are watching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PAL 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 Parents are listening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PIR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   Parent in room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POS 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  Parent over shoulder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PRON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 Porn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RUMORF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 Are you Male or female?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RUH 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   Are you horny?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TDTM 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 Talk dirty to me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</a:pPr>
            <a:r>
              <a:rPr lang="en-US" sz="1800" dirty="0">
                <a:solidFill>
                  <a:srgbClr val="FF3300"/>
                </a:solidFill>
                <a:latin typeface="Arial Black" panose="020B0A04020102020204" pitchFamily="34" charset="0"/>
              </a:rPr>
              <a:t>WTTP</a:t>
            </a:r>
            <a:r>
              <a:rPr lang="en-US" sz="1800" dirty="0">
                <a:solidFill>
                  <a:schemeClr val="bg1"/>
                </a:solidFill>
                <a:latin typeface="Arial Black" panose="020B0A04020102020204" pitchFamily="34" charset="0"/>
              </a:rPr>
              <a:t>   Want to trade pictures?</a:t>
            </a:r>
          </a:p>
        </p:txBody>
      </p:sp>
    </p:spTree>
    <p:extLst>
      <p:ext uri="{BB962C8B-B14F-4D97-AF65-F5344CB8AC3E}">
        <p14:creationId xmlns:p14="http://schemas.microsoft.com/office/powerpoint/2010/main" val="3337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7288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332A9-985F-4AB8-9A23-3F470E6AD987}"/>
              </a:ext>
            </a:extLst>
          </p:cNvPr>
          <p:cNvSpPr txBox="1"/>
          <p:nvPr/>
        </p:nvSpPr>
        <p:spPr>
          <a:xfrm>
            <a:off x="177529" y="271809"/>
            <a:ext cx="4578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B72EC-3628-4BC9-AE70-EC94A5297F2D}"/>
              </a:ext>
            </a:extLst>
          </p:cNvPr>
          <p:cNvSpPr txBox="1"/>
          <p:nvPr/>
        </p:nvSpPr>
        <p:spPr>
          <a:xfrm>
            <a:off x="8810776" y="1614438"/>
            <a:ext cx="3350521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САЧУВАЈТЕ ДОКАЗ!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en-US" sz="11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Уколико приметите лажни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или хаковани профил,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пријавите на</a:t>
            </a:r>
          </a:p>
          <a:p>
            <a:pPr algn="ctr"/>
            <a:r>
              <a:rPr lang="sr-Latn-RS" sz="6600" b="1" dirty="0">
                <a:solidFill>
                  <a:srgbClr val="FF0000"/>
                </a:solidFill>
                <a:latin typeface="Arial Black" panose="020B0A04020102020204" pitchFamily="34" charset="0"/>
              </a:rPr>
              <a:t>19833</a:t>
            </a:r>
            <a:endParaRPr lang="sr-Cyrl-R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9054F-BFC6-4186-868D-0FAEEC5B05C0}"/>
              </a:ext>
            </a:extLst>
          </p:cNvPr>
          <p:cNvSpPr txBox="1"/>
          <p:nvPr/>
        </p:nvSpPr>
        <p:spPr>
          <a:xfrm>
            <a:off x="177529" y="131051"/>
            <a:ext cx="90277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ДРУШТВЕНЕ МРЕЖЕ</a:t>
            </a:r>
          </a:p>
          <a:p>
            <a:pPr algn="ctr"/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НЕМОЈТЕ ДОЋИ У ИСКУШЕЊЕ ДА ДЕТЕТУ </a:t>
            </a:r>
            <a:b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FF00"/>
                </a:solidFill>
                <a:latin typeface="Arial Black" panose="020B0A04020102020204" pitchFamily="34" charset="0"/>
              </a:rPr>
              <a:t>САМО ПРЕДАТЕ СПАКОВАН УРЕЂАЈ!</a:t>
            </a:r>
            <a:endParaRPr lang="en-US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4F1C73C-218E-4292-BCF0-7AA85388E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" y="1972627"/>
            <a:ext cx="8490806" cy="45425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842865C-C91B-41DE-947B-BDB54D37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2752">
            <a:off x="471993" y="2269873"/>
            <a:ext cx="2219731" cy="822122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63F523-EB30-4418-A90C-2B40FAC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88" y="3550519"/>
            <a:ext cx="468812" cy="471144"/>
          </a:xfrm>
          <a:prstGeom prst="rect">
            <a:avLst/>
          </a:prstGeom>
          <a:effectLst>
            <a:outerShdw blurRad="63500" dist="50800" dir="18660000" algn="ctr" rotWithShape="0">
              <a:schemeClr val="bg1">
                <a:alpha val="75000"/>
              </a:scheme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DA9B77F-9F58-45FE-B690-A8B251A43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8390">
            <a:off x="7199516" y="3782861"/>
            <a:ext cx="1014130" cy="922114"/>
          </a:xfrm>
          <a:prstGeom prst="rect">
            <a:avLst/>
          </a:prstGeom>
          <a:effectLst>
            <a:outerShdw blurRad="63500" dist="76200" dir="420000" algn="ctr" rotWithShape="0">
              <a:schemeClr val="bg1">
                <a:alpha val="60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834411-00DB-4050-AF62-305E5F4D7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112">
            <a:off x="688489" y="3696469"/>
            <a:ext cx="1718231" cy="355862"/>
          </a:xfrm>
          <a:prstGeom prst="rect">
            <a:avLst/>
          </a:prstGeom>
          <a:effectLst>
            <a:glow rad="12700">
              <a:schemeClr val="bg1">
                <a:alpha val="79000"/>
              </a:schemeClr>
            </a:glow>
            <a:outerShdw blurRad="63500" dist="88900" dir="21000000" algn="ctr" rotWithShape="0">
              <a:schemeClr val="bg1">
                <a:alpha val="65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5583D1-07F3-46C3-9DAB-E18A2B0B5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9870">
            <a:off x="4904986" y="2927119"/>
            <a:ext cx="576128" cy="598737"/>
          </a:xfrm>
          <a:prstGeom prst="rect">
            <a:avLst/>
          </a:prstGeom>
          <a:effectLst>
            <a:outerShdw blurRad="63500" dist="38100" dir="21000000" algn="ctr" rotWithShape="0">
              <a:schemeClr val="bg1">
                <a:alpha val="87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6D7DC-4245-475A-8155-62AF335AB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56" y="1986419"/>
            <a:ext cx="1406359" cy="1385718"/>
          </a:xfrm>
          <a:prstGeom prst="rect">
            <a:avLst/>
          </a:prstGeom>
          <a:effectLst>
            <a:glow rad="304800">
              <a:schemeClr val="bg1">
                <a:alpha val="58000"/>
              </a:schemeClr>
            </a:glo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DD2730-EF21-45E3-937D-55C9187ED0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23981">
            <a:off x="687390" y="5303548"/>
            <a:ext cx="2194223" cy="429398"/>
          </a:xfrm>
          <a:prstGeom prst="rect">
            <a:avLst/>
          </a:prstGeom>
          <a:effectLst>
            <a:glow rad="76200">
              <a:schemeClr val="bg1">
                <a:alpha val="78000"/>
              </a:schemeClr>
            </a:glo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FF7CDC6-AF48-4643-9D66-2B715D0E95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70335">
            <a:off x="6445053" y="5169494"/>
            <a:ext cx="1623605" cy="527389"/>
          </a:xfrm>
          <a:prstGeom prst="rect">
            <a:avLst/>
          </a:prstGeom>
          <a:effectLst>
            <a:glow rad="101600">
              <a:schemeClr val="bg1">
                <a:alpha val="69000"/>
              </a:schemeClr>
            </a:glow>
          </a:effectLst>
        </p:spPr>
      </p:pic>
      <p:sp>
        <p:nvSpPr>
          <p:cNvPr id="58" name="Star: 4 Points 57">
            <a:extLst>
              <a:ext uri="{FF2B5EF4-FFF2-40B4-BE49-F238E27FC236}">
                <a16:creationId xmlns:a16="http://schemas.microsoft.com/office/drawing/2014/main" id="{8A30CEC4-1253-49B6-8DAE-7B5878608A02}"/>
              </a:ext>
            </a:extLst>
          </p:cNvPr>
          <p:cNvSpPr/>
          <p:nvPr/>
        </p:nvSpPr>
        <p:spPr>
          <a:xfrm>
            <a:off x="486175" y="3887986"/>
            <a:ext cx="123290" cy="164321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59" name="Star: 4 Points 58">
            <a:extLst>
              <a:ext uri="{FF2B5EF4-FFF2-40B4-BE49-F238E27FC236}">
                <a16:creationId xmlns:a16="http://schemas.microsoft.com/office/drawing/2014/main" id="{86E78690-FDEE-45F3-AE9D-EFDD113D97FA}"/>
              </a:ext>
            </a:extLst>
          </p:cNvPr>
          <p:cNvSpPr/>
          <p:nvPr/>
        </p:nvSpPr>
        <p:spPr>
          <a:xfrm>
            <a:off x="564172" y="2099301"/>
            <a:ext cx="123290" cy="159216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60" name="Star: 4 Points 59">
            <a:extLst>
              <a:ext uri="{FF2B5EF4-FFF2-40B4-BE49-F238E27FC236}">
                <a16:creationId xmlns:a16="http://schemas.microsoft.com/office/drawing/2014/main" id="{525768A2-26E7-4869-8B45-8D2E4FF8EFA2}"/>
              </a:ext>
            </a:extLst>
          </p:cNvPr>
          <p:cNvSpPr/>
          <p:nvPr/>
        </p:nvSpPr>
        <p:spPr>
          <a:xfrm flipV="1">
            <a:off x="6896556" y="4597763"/>
            <a:ext cx="45719" cy="45719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61" name="Star: 4 Points 60">
            <a:extLst>
              <a:ext uri="{FF2B5EF4-FFF2-40B4-BE49-F238E27FC236}">
                <a16:creationId xmlns:a16="http://schemas.microsoft.com/office/drawing/2014/main" id="{E94200A5-64A0-48B3-A9CA-B0573FAD23C4}"/>
              </a:ext>
            </a:extLst>
          </p:cNvPr>
          <p:cNvSpPr/>
          <p:nvPr/>
        </p:nvSpPr>
        <p:spPr>
          <a:xfrm>
            <a:off x="409937" y="5639320"/>
            <a:ext cx="62843" cy="104034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62" name="Star: 4 Points 61">
            <a:extLst>
              <a:ext uri="{FF2B5EF4-FFF2-40B4-BE49-F238E27FC236}">
                <a16:creationId xmlns:a16="http://schemas.microsoft.com/office/drawing/2014/main" id="{0BAC079C-89C1-431A-867F-40F1E31D6614}"/>
              </a:ext>
            </a:extLst>
          </p:cNvPr>
          <p:cNvSpPr/>
          <p:nvPr/>
        </p:nvSpPr>
        <p:spPr>
          <a:xfrm>
            <a:off x="5758666" y="2040356"/>
            <a:ext cx="46233" cy="45719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64" name="Star: 4 Points 63">
            <a:extLst>
              <a:ext uri="{FF2B5EF4-FFF2-40B4-BE49-F238E27FC236}">
                <a16:creationId xmlns:a16="http://schemas.microsoft.com/office/drawing/2014/main" id="{BD953CE0-9916-4149-9997-B3DD5F1DDC4C}"/>
              </a:ext>
            </a:extLst>
          </p:cNvPr>
          <p:cNvSpPr/>
          <p:nvPr/>
        </p:nvSpPr>
        <p:spPr>
          <a:xfrm>
            <a:off x="1652610" y="4850076"/>
            <a:ext cx="90801" cy="11452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3975A93-C75A-4BC5-9456-29010C5B12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502">
            <a:off x="2100343" y="4508610"/>
            <a:ext cx="386465" cy="386465"/>
          </a:xfrm>
          <a:prstGeom prst="rect">
            <a:avLst/>
          </a:prstGeom>
          <a:effectLst>
            <a:glow rad="101600">
              <a:schemeClr val="bg1">
                <a:alpha val="6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6175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CD87F1-B957-4569-8416-7759CDBAD5E3}"/>
              </a:ext>
            </a:extLst>
          </p:cNvPr>
          <p:cNvSpPr txBox="1">
            <a:spLocks/>
          </p:cNvSpPr>
          <p:nvPr/>
        </p:nvSpPr>
        <p:spPr>
          <a:xfrm>
            <a:off x="464128" y="1402607"/>
            <a:ext cx="9481257" cy="4220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БЕЗ ОДАВАЊА ЛИЧНИХ ИНФОРМАЦИЈА</a:t>
            </a:r>
          </a:p>
          <a:p>
            <a:pPr marL="342900" indent="-342900" algn="l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ШИФРЕ ЧУВАТИ ЗА СЕБЕ</a:t>
            </a:r>
          </a:p>
          <a:p>
            <a:pPr marL="342900" indent="-342900" algn="l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ПОДЕШАВАЊА ПРИВАТНОСТИ</a:t>
            </a:r>
          </a:p>
          <a:p>
            <a:pPr marL="342900" indent="-342900" algn="l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КОНТРОЛА КОМЕНТАРА</a:t>
            </a:r>
          </a:p>
          <a:p>
            <a:pPr marL="342900" indent="-342900" algn="l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 Black" panose="020B0A04020102020204" pitchFamily="34" charset="0"/>
              </a:rPr>
              <a:t>ВЕЛИКИ БРОЈ ПРИЈАТЕЉА НЕ 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ЗНАЧИ ПРАВО ПРИЈАТЕЉСТВО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6ABA5-4858-4ED4-930E-F72E60870DA4}"/>
              </a:ext>
            </a:extLst>
          </p:cNvPr>
          <p:cNvSpPr txBox="1"/>
          <p:nvPr/>
        </p:nvSpPr>
        <p:spPr>
          <a:xfrm>
            <a:off x="800100" y="442644"/>
            <a:ext cx="11391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НАУЧИТЕ ДЕЦУ БЕЗБЕДНОМ ПОНАШАЊУ </a:t>
            </a:r>
            <a:br>
              <a:rPr lang="en-US" sz="2800" dirty="0">
                <a:latin typeface="Arial Black" panose="020B0A04020102020204" pitchFamily="34" charset="0"/>
              </a:rPr>
            </a:br>
            <a:r>
              <a:rPr lang="ru-RU" sz="2800" dirty="0">
                <a:latin typeface="Arial Black" panose="020B0A04020102020204" pitchFamily="34" charset="0"/>
              </a:rPr>
              <a:t>НА ИНТЕРНЕТУ!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160A25-B2AB-4A4B-86B6-8219ACE4A022}"/>
              </a:ext>
            </a:extLst>
          </p:cNvPr>
          <p:cNvGrpSpPr/>
          <p:nvPr/>
        </p:nvGrpSpPr>
        <p:grpSpPr>
          <a:xfrm>
            <a:off x="5229546" y="1180665"/>
            <a:ext cx="6988349" cy="5345256"/>
            <a:chOff x="5229546" y="1180665"/>
            <a:chExt cx="6988349" cy="534525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FAEC38A-B993-4BA2-B3D5-79FF9031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658684" flipV="1">
              <a:off x="9692957" y="2133959"/>
              <a:ext cx="2751357" cy="885925"/>
            </a:xfrm>
            <a:prstGeom prst="rect">
              <a:avLst/>
            </a:prstGeom>
            <a:effectLst>
              <a:glow rad="63500">
                <a:srgbClr val="FCF1A2"/>
              </a:glo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F85402-18E8-43CD-A63A-86A9A556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322" y="2305451"/>
              <a:ext cx="6206573" cy="422047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9F22AE-104D-4122-A89E-809590B20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32536">
              <a:off x="10842611" y="3127712"/>
              <a:ext cx="806035" cy="80603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841645-3FC9-426B-97F1-D6059467A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0793" y="1923626"/>
              <a:ext cx="732974" cy="73297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CBD7DA-E2C9-4877-8834-8F6552F7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05257" y="4787356"/>
              <a:ext cx="739186" cy="73297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5552E0-6044-4014-AE3B-BDFE2AC9C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8538" y="1180665"/>
              <a:ext cx="732974" cy="73504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C28B2F9-C25A-495D-8E8B-E292176B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27743" y="4310730"/>
              <a:ext cx="736514" cy="732974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8137D7A-8CFF-494F-B546-FCEC018ACF43}"/>
                </a:ext>
              </a:extLst>
            </p:cNvPr>
            <p:cNvGrpSpPr/>
            <p:nvPr/>
          </p:nvGrpSpPr>
          <p:grpSpPr>
            <a:xfrm>
              <a:off x="5229546" y="2669306"/>
              <a:ext cx="2762814" cy="1490097"/>
              <a:chOff x="5427108" y="2651185"/>
              <a:chExt cx="2543283" cy="137169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59F783-A31A-492D-864A-E4CC91296501}"/>
                  </a:ext>
                </a:extLst>
              </p:cNvPr>
              <p:cNvSpPr/>
              <p:nvPr/>
            </p:nvSpPr>
            <p:spPr>
              <a:xfrm>
                <a:off x="6390526" y="3503072"/>
                <a:ext cx="616449" cy="4415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Cyrl-RS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2DA37D7-CB2E-47AD-8600-6DB8DE92B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27108" y="2651185"/>
                <a:ext cx="2543283" cy="1371695"/>
              </a:xfrm>
              <a:prstGeom prst="rect">
                <a:avLst/>
              </a:prstGeom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94D909-072C-4506-8002-88C89BF4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18883" y="2159547"/>
              <a:ext cx="743258" cy="73173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35F5526-0912-400D-9BF0-3702E91DE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85" y="4206724"/>
            <a:ext cx="1005108" cy="5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7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CD87F1-B957-4569-8416-7759CDBAD5E3}"/>
              </a:ext>
            </a:extLst>
          </p:cNvPr>
          <p:cNvSpPr txBox="1">
            <a:spLocks/>
          </p:cNvSpPr>
          <p:nvPr/>
        </p:nvSpPr>
        <p:spPr>
          <a:xfrm>
            <a:off x="464129" y="1515168"/>
            <a:ext cx="6429832" cy="2111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САГЛАСНОСТ</a:t>
            </a:r>
          </a:p>
          <a:p>
            <a:pPr marL="342900" indent="-342900" algn="l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СВЕ ОСТАЈЕ ЗАУВЕК - ДИГИТАЛНА СЕНКА</a:t>
            </a:r>
          </a:p>
          <a:p>
            <a:pPr marL="342900" indent="-342900" algn="l">
              <a:lnSpc>
                <a:spcPct val="2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ОНЛАЈН РЕПУТАЦИЈА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F5C926-F5D0-4167-B2E6-589203BBE8AC}"/>
              </a:ext>
            </a:extLst>
          </p:cNvPr>
          <p:cNvSpPr txBox="1"/>
          <p:nvPr/>
        </p:nvSpPr>
        <p:spPr>
          <a:xfrm>
            <a:off x="464129" y="462054"/>
            <a:ext cx="683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Arial Black" panose="020B0A04020102020204" pitchFamily="34" charset="0"/>
              </a:rPr>
              <a:t>ФОТОГРАФИЈЕ НА ИНТЕРНЕТУ!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FC976-BA33-4702-8059-202E0C1BA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66" y="2996724"/>
            <a:ext cx="2634720" cy="3209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6078F5-48F8-4B14-92FA-C9A8F1EE2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80" y="2315513"/>
            <a:ext cx="3595025" cy="2396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8B857A-AAD9-4F71-B7ED-3BFF97737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0" y="3851417"/>
            <a:ext cx="3407159" cy="235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F91A69-8832-4DAE-BD6B-0BD44D196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0" y="139862"/>
            <a:ext cx="828487" cy="672395"/>
          </a:xfrm>
          <a:prstGeom prst="rect">
            <a:avLst/>
          </a:prstGeom>
          <a:effectLst>
            <a:glow rad="508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68A1C-B932-48FC-81B4-328B1085D3EA}"/>
              </a:ext>
            </a:extLst>
          </p:cNvPr>
          <p:cNvSpPr/>
          <p:nvPr/>
        </p:nvSpPr>
        <p:spPr>
          <a:xfrm>
            <a:off x="756138" y="3842238"/>
            <a:ext cx="3429000" cy="2363776"/>
          </a:xfrm>
          <a:prstGeom prst="rect">
            <a:avLst/>
          </a:prstGeom>
          <a:noFill/>
          <a:ln w="76200">
            <a:solidFill>
              <a:srgbClr val="2E7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B15D08-7F19-44BF-86E6-4AD348912A67}"/>
              </a:ext>
            </a:extLst>
          </p:cNvPr>
          <p:cNvSpPr/>
          <p:nvPr/>
        </p:nvSpPr>
        <p:spPr>
          <a:xfrm rot="5400000">
            <a:off x="4548481" y="3284009"/>
            <a:ext cx="3209290" cy="2634720"/>
          </a:xfrm>
          <a:prstGeom prst="rect">
            <a:avLst/>
          </a:prstGeom>
          <a:noFill/>
          <a:ln w="76200">
            <a:solidFill>
              <a:srgbClr val="2E7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096826-2C74-4BA3-9EB3-7CF47661FCDB}"/>
              </a:ext>
            </a:extLst>
          </p:cNvPr>
          <p:cNvSpPr/>
          <p:nvPr/>
        </p:nvSpPr>
        <p:spPr>
          <a:xfrm>
            <a:off x="8203180" y="2315513"/>
            <a:ext cx="3595025" cy="2396683"/>
          </a:xfrm>
          <a:prstGeom prst="rect">
            <a:avLst/>
          </a:prstGeom>
          <a:noFill/>
          <a:ln w="76200">
            <a:solidFill>
              <a:srgbClr val="2E7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9" name="Pentagon 7">
            <a:extLst>
              <a:ext uri="{FF2B5EF4-FFF2-40B4-BE49-F238E27FC236}">
                <a16:creationId xmlns:a16="http://schemas.microsoft.com/office/drawing/2014/main" id="{99DE4A3E-F452-45D4-A427-7BE0D2D3889B}"/>
              </a:ext>
            </a:extLst>
          </p:cNvPr>
          <p:cNvSpPr/>
          <p:nvPr/>
        </p:nvSpPr>
        <p:spPr>
          <a:xfrm flipH="1">
            <a:off x="6787662" y="5358378"/>
            <a:ext cx="5196252" cy="851356"/>
          </a:xfrm>
          <a:prstGeom prst="homePlate">
            <a:avLst>
              <a:gd name="adj" fmla="val 52284"/>
            </a:avLst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Фотографије које вам делују безазлене  неко може искористити као порнографију.</a:t>
            </a:r>
          </a:p>
        </p:txBody>
      </p:sp>
    </p:spTree>
    <p:extLst>
      <p:ext uri="{BB962C8B-B14F-4D97-AF65-F5344CB8AC3E}">
        <p14:creationId xmlns:p14="http://schemas.microsoft.com/office/powerpoint/2010/main" val="402025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DFF78B-4CB5-494F-AE3A-F65724EE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582" y="2839915"/>
            <a:ext cx="3287469" cy="2165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92C7F8-EA26-405C-933C-05CA237A4152}"/>
              </a:ext>
            </a:extLst>
          </p:cNvPr>
          <p:cNvSpPr txBox="1"/>
          <p:nvPr/>
        </p:nvSpPr>
        <p:spPr>
          <a:xfrm>
            <a:off x="467292" y="1568020"/>
            <a:ext cx="58450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РАЗЛОЗИ:</a:t>
            </a:r>
          </a:p>
          <a:p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ЖЕЛЕ ДА ЗАДИВЕ ПОТЕНЦИЈАЛНОГ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МОМКА ИЛИ ДЕВОЈКУ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ПРИЈАТЕЉИ ИХ ПРИТИСКАЈУ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ОДГОВОР НА СЕКСУАЛНУ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ТЕКСТУАЛНУ ПОРУКУ</a:t>
            </a:r>
          </a:p>
          <a:p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ВРСТЕ:</a:t>
            </a:r>
          </a:p>
          <a:p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СЕКСТИНГ КАО СЕКСУАЛНО УЗНЕМИРАВАЊЕ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СЕКСТИНГ КАО ЧИН БЕСА,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ОСВЕТЕ ИЛИ ДРУГЕ АГРЕСИЈЕ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969D19-7F81-416C-A515-7ADFF0F41BE9}"/>
              </a:ext>
            </a:extLst>
          </p:cNvPr>
          <p:cNvSpPr txBox="1"/>
          <p:nvPr/>
        </p:nvSpPr>
        <p:spPr>
          <a:xfrm>
            <a:off x="467292" y="214037"/>
            <a:ext cx="89140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СЕКСТИНГ</a:t>
            </a:r>
            <a:r>
              <a:rPr lang="sr-Latn-R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(Sexting)</a:t>
            </a:r>
            <a:endParaRPr lang="sr-Cyrl-R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sr-Cyrl-R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Добровољна размена експлицитних фотографија</a:t>
            </a:r>
            <a:endParaRPr lang="sr-Cyrl-R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56500F-A27F-4C42-8E9A-47625C3F9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0" y="139862"/>
            <a:ext cx="828487" cy="672395"/>
          </a:xfrm>
          <a:prstGeom prst="rect">
            <a:avLst/>
          </a:prstGeom>
          <a:effectLst>
            <a:glow rad="762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CD982B-14CD-41E5-962C-F6573E1CD182}"/>
              </a:ext>
            </a:extLst>
          </p:cNvPr>
          <p:cNvSpPr/>
          <p:nvPr/>
        </p:nvSpPr>
        <p:spPr>
          <a:xfrm>
            <a:off x="5802582" y="2839915"/>
            <a:ext cx="3286908" cy="216519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430CBE-31E6-4917-BAF7-5683E954FB94}"/>
              </a:ext>
            </a:extLst>
          </p:cNvPr>
          <p:cNvGrpSpPr/>
          <p:nvPr/>
        </p:nvGrpSpPr>
        <p:grpSpPr>
          <a:xfrm>
            <a:off x="8537088" y="4330943"/>
            <a:ext cx="3287469" cy="2126759"/>
            <a:chOff x="8449539" y="3952215"/>
            <a:chExt cx="3489596" cy="22575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F68D3F-FADB-4E13-908B-3A0819377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9539" y="3952215"/>
              <a:ext cx="3489596" cy="22575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1F0710-8E8D-4C99-8DAB-33A92A97AC3B}"/>
                </a:ext>
              </a:extLst>
            </p:cNvPr>
            <p:cNvSpPr/>
            <p:nvPr/>
          </p:nvSpPr>
          <p:spPr>
            <a:xfrm>
              <a:off x="8449539" y="3962470"/>
              <a:ext cx="3489000" cy="2236857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0B1224A-0D44-4016-86B0-7949563E4A4C}"/>
              </a:ext>
            </a:extLst>
          </p:cNvPr>
          <p:cNvGrpSpPr/>
          <p:nvPr/>
        </p:nvGrpSpPr>
        <p:grpSpPr>
          <a:xfrm>
            <a:off x="8537088" y="1568020"/>
            <a:ext cx="3287469" cy="2234070"/>
            <a:chOff x="8449539" y="1165092"/>
            <a:chExt cx="3489596" cy="23714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A2E42D-5B8B-4383-8478-A1707BF2F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0135" y="1165092"/>
              <a:ext cx="3489000" cy="237143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828A82-DD53-46AD-90A1-326F9548BEFB}"/>
                </a:ext>
              </a:extLst>
            </p:cNvPr>
            <p:cNvSpPr/>
            <p:nvPr/>
          </p:nvSpPr>
          <p:spPr>
            <a:xfrm>
              <a:off x="8449539" y="1165092"/>
              <a:ext cx="3489000" cy="2361175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</p:spTree>
    <p:extLst>
      <p:ext uri="{BB962C8B-B14F-4D97-AF65-F5344CB8AC3E}">
        <p14:creationId xmlns:p14="http://schemas.microsoft.com/office/powerpoint/2010/main" val="3840650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8457</TotalTime>
  <Words>1021</Words>
  <Application>Microsoft Office PowerPoint</Application>
  <PresentationFormat>Widescreen</PresentationFormat>
  <Paragraphs>152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Arial Black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Andrijana Stojanović</dc:creator>
  <cp:lastModifiedBy>Emina Beković</cp:lastModifiedBy>
  <cp:revision>147</cp:revision>
  <dcterms:created xsi:type="dcterms:W3CDTF">2024-04-02T10:19:31Z</dcterms:created>
  <dcterms:modified xsi:type="dcterms:W3CDTF">2024-09-13T12:57:25Z</dcterms:modified>
</cp:coreProperties>
</file>